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 orient="horz" pos="432">
          <p15:clr>
            <a:srgbClr val="A4A3A4"/>
          </p15:clr>
        </p15:guide>
        <p15:guide id="3" orient="horz" pos="4176">
          <p15:clr>
            <a:srgbClr val="A4A3A4"/>
          </p15:clr>
        </p15:guide>
        <p15:guide id="4" orient="horz" pos="3881">
          <p15:clr>
            <a:srgbClr val="A4A3A4"/>
          </p15:clr>
        </p15:guide>
        <p15:guide id="5" orient="horz" pos="3984">
          <p15:clr>
            <a:srgbClr val="A4A3A4"/>
          </p15:clr>
        </p15:guide>
        <p15:guide id="6" orient="horz" pos="1104">
          <p15:clr>
            <a:srgbClr val="A4A3A4"/>
          </p15:clr>
        </p15:guide>
        <p15:guide id="7" orient="horz" pos="1012">
          <p15:clr>
            <a:srgbClr val="A4A3A4"/>
          </p15:clr>
        </p15:guide>
        <p15:guide id="8" orient="horz" pos="2448">
          <p15:clr>
            <a:srgbClr val="A4A3A4"/>
          </p15:clr>
        </p15:guide>
        <p15:guide id="9" orient="horz" pos="2540">
          <p15:clr>
            <a:srgbClr val="A4A3A4"/>
          </p15:clr>
        </p15:guide>
        <p15:guide id="10" orient="horz" pos="336">
          <p15:clr>
            <a:srgbClr val="A4A3A4"/>
          </p15:clr>
        </p15:guide>
        <p15:guide id="11" orient="horz" pos="1488">
          <p15:clr>
            <a:srgbClr val="A4A3A4"/>
          </p15:clr>
        </p15:guide>
        <p15:guide id="12" orient="horz" pos="1584">
          <p15:clr>
            <a:srgbClr val="A4A3A4"/>
          </p15:clr>
        </p15:guide>
        <p15:guide id="13" orient="horz" pos="1968">
          <p15:clr>
            <a:srgbClr val="A4A3A4"/>
          </p15:clr>
        </p15:guide>
        <p15:guide id="14" orient="horz" pos="2061">
          <p15:clr>
            <a:srgbClr val="A4A3A4"/>
          </p15:clr>
        </p15:guide>
        <p15:guide id="15" orient="horz" pos="2928">
          <p15:clr>
            <a:srgbClr val="A4A3A4"/>
          </p15:clr>
        </p15:guide>
        <p15:guide id="16" orient="horz" pos="3024">
          <p15:clr>
            <a:srgbClr val="A4A3A4"/>
          </p15:clr>
        </p15:guide>
        <p15:guide id="17" orient="horz" pos="3404">
          <p15:clr>
            <a:srgbClr val="A4A3A4"/>
          </p15:clr>
        </p15:guide>
        <p15:guide id="18" orient="horz" pos="3497">
          <p15:clr>
            <a:srgbClr val="A4A3A4"/>
          </p15:clr>
        </p15:guide>
        <p15:guide id="19" orient="horz" pos="4319">
          <p15:clr>
            <a:srgbClr val="A4A3A4"/>
          </p15:clr>
        </p15:guide>
        <p15:guide id="20" pos="2832">
          <p15:clr>
            <a:srgbClr val="A4A3A4"/>
          </p15:clr>
        </p15:guide>
        <p15:guide id="21" pos="336">
          <p15:clr>
            <a:srgbClr val="A4A3A4"/>
          </p15:clr>
        </p15:guide>
        <p15:guide id="22" pos="5426">
          <p15:clr>
            <a:srgbClr val="A4A3A4"/>
          </p15:clr>
        </p15:guide>
        <p15:guide id="23" pos="2928">
          <p15:clr>
            <a:srgbClr val="A4A3A4"/>
          </p15:clr>
        </p15:guide>
        <p15:guide id="24" pos="1968">
          <p15:clr>
            <a:srgbClr val="A4A3A4"/>
          </p15:clr>
        </p15:guide>
        <p15:guide id="25" pos="2064">
          <p15:clr>
            <a:srgbClr val="A4A3A4"/>
          </p15:clr>
        </p15:guide>
        <p15:guide id="26" pos="3792">
          <p15:clr>
            <a:srgbClr val="A4A3A4"/>
          </p15:clr>
        </p15:guide>
        <p15:guide id="27" pos="1104">
          <p15:clr>
            <a:srgbClr val="A4A3A4"/>
          </p15:clr>
        </p15:guide>
        <p15:guide id="28" pos="4660">
          <p15:clr>
            <a:srgbClr val="A4A3A4"/>
          </p15:clr>
        </p15:guide>
        <p15:guide id="29" pos="4560">
          <p15:clr>
            <a:srgbClr val="A4A3A4"/>
          </p15:clr>
        </p15:guide>
        <p15:guide id="30" pos="3696">
          <p15:clr>
            <a:srgbClr val="A4A3A4"/>
          </p15:clr>
        </p15:guide>
        <p15:guide id="31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8" autoAdjust="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144"/>
        <p:guide orient="horz" pos="432"/>
        <p:guide orient="horz" pos="4176"/>
        <p:guide orient="horz" pos="3881"/>
        <p:guide orient="horz" pos="3984"/>
        <p:guide orient="horz" pos="1104"/>
        <p:guide orient="horz" pos="1012"/>
        <p:guide orient="horz" pos="2448"/>
        <p:guide orient="horz" pos="2540"/>
        <p:guide orient="horz" pos="336"/>
        <p:guide orient="horz" pos="1488"/>
        <p:guide orient="horz" pos="1584"/>
        <p:guide orient="horz" pos="1968"/>
        <p:guide orient="horz" pos="2061"/>
        <p:guide orient="horz" pos="2928"/>
        <p:guide orient="horz" pos="3024"/>
        <p:guide orient="horz" pos="3404"/>
        <p:guide orient="horz" pos="3497"/>
        <p:guide orient="horz" pos="4319"/>
        <p:guide pos="2832"/>
        <p:guide pos="336"/>
        <p:guide pos="5426"/>
        <p:guide pos="2928"/>
        <p:guide pos="1968"/>
        <p:guide pos="2064"/>
        <p:guide pos="3792"/>
        <p:guide pos="1104"/>
        <p:guide pos="4660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en-US" smtClean="0">
                <a:latin typeface="Arial" pitchFamily="34" charset="0"/>
                <a:cs typeface="Arial" pitchFamily="34" charset="0"/>
              </a:rPr>
              <a:pPr/>
              <a:t>11/22/2017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en-US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99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3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0" y="-16666"/>
            <a:ext cx="7391401" cy="6176009"/>
            <a:chOff x="19140487" y="13674"/>
            <a:chExt cx="7443799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42803"/>
              <a:ext cx="920883" cy="2116697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42803"/>
              <a:ext cx="734693" cy="2116697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42803"/>
              <a:ext cx="477045" cy="2116697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7" y="669925"/>
              <a:ext cx="5685168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85167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42803"/>
              <a:ext cx="5685167" cy="21166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7" y="13674"/>
              <a:ext cx="5685168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61467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2" y="978681"/>
              <a:ext cx="1143000" cy="263230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 marL="0" indent="0">
              <a:defRPr sz="3200" baseline="0">
                <a:solidFill>
                  <a:schemeClr val="tx2"/>
                </a:solidFill>
              </a:defRPr>
            </a:lvl1pPr>
            <a:lvl2pPr marL="361950" indent="-361950"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 marL="717550" indent="-355600"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Elbow Connector 11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361950" indent="-36195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3524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23800" y="-3433199"/>
            <a:ext cx="1440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23800" y="-3433199"/>
            <a:ext cx="1440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Click to edit Master subtitle style</a:t>
            </a: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Elbow Connector 12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Click to edit Master subtitle style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764704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772816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1" y="5756774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  <p:cxnSp>
        <p:nvCxnSpPr>
          <p:cNvPr id="37" name="Elbow Connector 36"/>
          <p:cNvCxnSpPr/>
          <p:nvPr userDrawn="1"/>
        </p:nvCxnSpPr>
        <p:spPr>
          <a:xfrm rot="10800000" flipV="1">
            <a:off x="1692448" y="620704"/>
            <a:ext cx="6912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0" y="-16666"/>
            <a:ext cx="7391401" cy="6176009"/>
            <a:chOff x="19140487" y="13674"/>
            <a:chExt cx="7443799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42804"/>
              <a:ext cx="920883" cy="2116697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42804"/>
              <a:ext cx="734693" cy="2116697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42804"/>
              <a:ext cx="477045" cy="2116697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7" y="669925"/>
              <a:ext cx="5685168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7" y="2899478"/>
              <a:ext cx="5685168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7" y="4042804"/>
              <a:ext cx="5685168" cy="21166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7" y="13674"/>
              <a:ext cx="5685168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489086" y="2880041"/>
            <a:ext cx="1209752" cy="144000"/>
            <a:chOff x="489087" y="2514543"/>
            <a:chExt cx="1209752" cy="144000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28992" y="258654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61467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07342" y="2897450"/>
            <a:ext cx="1245258" cy="1008062"/>
          </a:xfrm>
        </p:spPr>
        <p:txBody>
          <a:bodyPr lIns="144000" tIns="144000" rIns="108000" bIns="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0" y="-17144"/>
            <a:ext cx="7391401" cy="6176009"/>
            <a:chOff x="19140487" y="13674"/>
            <a:chExt cx="7443799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43279"/>
              <a:ext cx="920883" cy="211622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43279"/>
              <a:ext cx="734693" cy="211622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43279"/>
              <a:ext cx="477045" cy="211622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7" y="669925"/>
              <a:ext cx="5685168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7" y="2899478"/>
              <a:ext cx="5685168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7" y="4043279"/>
              <a:ext cx="5685168" cy="21162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7" y="13674"/>
              <a:ext cx="5685168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22597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13196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59301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599" y="2886755"/>
            <a:ext cx="5960088" cy="3272223"/>
          </a:xfrm>
        </p:spPr>
        <p:txBody>
          <a:bodyPr/>
          <a:lstStyle>
            <a:lvl1pPr marL="0" indent="0"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59086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 marL="0" indent="0">
              <a:defRPr baseline="0"/>
            </a:lvl1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wCFirm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cxnSp>
        <p:nvCxnSpPr>
          <p:cNvPr id="11" name="Elbow Connector 10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752600" y="-14288"/>
            <a:ext cx="7391400" cy="6172202"/>
            <a:chOff x="1752600" y="-1"/>
            <a:chExt cx="7391400" cy="6172202"/>
          </a:xfrm>
        </p:grpSpPr>
        <p:sp>
          <p:nvSpPr>
            <p:cNvPr id="82" name="Rectangle 649"/>
            <p:cNvSpPr>
              <a:spLocks noChangeArrowheads="1"/>
            </p:cNvSpPr>
            <p:nvPr/>
          </p:nvSpPr>
          <p:spPr bwMode="gray">
            <a:xfrm>
              <a:off x="7391400" y="700087"/>
              <a:ext cx="1752600" cy="54721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noProof="0"/>
            </a:p>
          </p:txBody>
        </p:sp>
        <p:sp>
          <p:nvSpPr>
            <p:cNvPr id="81" name="Rectangle 648"/>
            <p:cNvSpPr>
              <a:spLocks noChangeArrowheads="1"/>
            </p:cNvSpPr>
            <p:nvPr/>
          </p:nvSpPr>
          <p:spPr bwMode="gray">
            <a:xfrm>
              <a:off x="1752600" y="-1"/>
              <a:ext cx="5638800" cy="70008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noProof="0"/>
            </a:p>
          </p:txBody>
        </p:sp>
        <p:sp>
          <p:nvSpPr>
            <p:cNvPr id="83" name="Rectangle 650"/>
            <p:cNvSpPr>
              <a:spLocks noChangeArrowheads="1"/>
            </p:cNvSpPr>
            <p:nvPr/>
          </p:nvSpPr>
          <p:spPr bwMode="gray">
            <a:xfrm>
              <a:off x="1752600" y="700086"/>
              <a:ext cx="5638800" cy="5472114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noProof="0"/>
            </a:p>
          </p:txBody>
        </p:sp>
      </p:grp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59084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© 2016 PwC. All rights reserved. In this context, “PwC” refers to PricewaterhouseCoopers AS, </a:t>
            </a:r>
            <a:r>
              <a:rPr lang="en-US" noProof="0" dirty="0" err="1" smtClean="0"/>
              <a:t>Advokatfirmaet</a:t>
            </a:r>
            <a:r>
              <a:rPr lang="en-US" noProof="0" dirty="0" smtClean="0"/>
              <a:t> PricewaterhouseCoopers AS, PricewaterhouseCoopers Accounting AS and PricewaterhouseCoopers </a:t>
            </a:r>
            <a:r>
              <a:rPr lang="en-US" noProof="0" dirty="0" err="1" smtClean="0"/>
              <a:t>Skatterådgivere</a:t>
            </a:r>
            <a:r>
              <a:rPr lang="en-US" noProof="0" dirty="0" smtClean="0"/>
              <a:t> AS which are member firms of PricewaterhouseCoopers International Limited, each member firm of which is a separate legal entity.</a:t>
            </a:r>
          </a:p>
        </p:txBody>
      </p:sp>
      <p:cxnSp>
        <p:nvCxnSpPr>
          <p:cNvPr id="4" name="Elbow Connector 3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Elbow Connector 12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US" noProof="0" dirty="0" smtClean="0"/>
              <a:t>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Elbow Connector 15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Elbow Connector 15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 dirty="0" smtClean="0"/>
              <a:t>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Elbow Connector 15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 marL="0" indent="0">
              <a:defRPr baseline="0"/>
            </a:lvl1pPr>
          </a:lstStyle>
          <a:p>
            <a:pPr lvl="0"/>
            <a:r>
              <a:rPr lang="en-US" noProof="1" smtClean="0"/>
              <a:t>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 marL="0" indent="0"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/>
          <p:nvPr userDrawn="1"/>
        </p:nvCxnSpPr>
        <p:spPr>
          <a:xfrm rot="10800000" flipV="1">
            <a:off x="3132448" y="620704"/>
            <a:ext cx="5472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US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Elbow Connector 12"/>
          <p:cNvCxnSpPr/>
          <p:nvPr userDrawn="1"/>
        </p:nvCxnSpPr>
        <p:spPr>
          <a:xfrm rot="10800000" flipV="1">
            <a:off x="378448" y="620704"/>
            <a:ext cx="8226000" cy="144000"/>
          </a:xfrm>
          <a:prstGeom prst="bentConnector3">
            <a:avLst>
              <a:gd name="adj1" fmla="val 9994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</a:t>
            </a:r>
            <a:br>
              <a:rPr lang="en-US" noProof="0" dirty="0" smtClean="0"/>
            </a:br>
            <a:r>
              <a:rPr lang="en-US" noProof="0" dirty="0" smtClean="0"/>
              <a:t>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ansett som regnskapsdokumentasjon?</a:t>
            </a:r>
            <a:br>
              <a:rPr lang="nb-NO" dirty="0"/>
            </a:br>
            <a:r>
              <a:rPr lang="nb-NO" dirty="0">
                <a:latin typeface="Georgia" panose="02040502050405020303" pitchFamily="18" charset="0"/>
              </a:rPr>
              <a:t/>
            </a:r>
            <a:br>
              <a:rPr lang="nb-NO" dirty="0">
                <a:latin typeface="Georgia" panose="02040502050405020303" pitchFamily="18" charset="0"/>
              </a:rPr>
            </a:br>
            <a:endParaRPr lang="en-US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b-NO" sz="1400" dirty="0" smtClean="0"/>
              <a:t>Bokføringsloven </a:t>
            </a:r>
            <a:r>
              <a:rPr lang="nb-NO" sz="1400" dirty="0"/>
              <a:t>§ 13</a:t>
            </a:r>
          </a:p>
          <a:p>
            <a:r>
              <a:rPr lang="nb-NO" sz="1400" dirty="0"/>
              <a:t>1. årsregnskap og annen pliktig regnskapsrapportering, årsberetning og revisjonsberetning,  </a:t>
            </a:r>
          </a:p>
          <a:p>
            <a:r>
              <a:rPr lang="nb-NO" sz="1400" dirty="0"/>
              <a:t>2. spesifikasjoner av pliktig regnskapsrapportering som nevnt i § 5 (se nedenfor),  </a:t>
            </a:r>
          </a:p>
          <a:p>
            <a:r>
              <a:rPr lang="nb-NO" sz="1400" dirty="0"/>
              <a:t>3. dokumentasjon av bokførte og slettede opplysninger, dokumentasjon av regnskapssystemet mv. og  dokumentasjon av balansen,  </a:t>
            </a:r>
          </a:p>
          <a:p>
            <a:r>
              <a:rPr lang="nb-NO" sz="1400" dirty="0"/>
              <a:t>4. nummererte brev fra revisor,  </a:t>
            </a:r>
          </a:p>
          <a:p>
            <a:r>
              <a:rPr lang="nb-NO" sz="1400" dirty="0"/>
              <a:t>5. avtaler som gjelder virksomheten, med unntak av avtaler av mindre betydning,  </a:t>
            </a:r>
          </a:p>
          <a:p>
            <a:r>
              <a:rPr lang="nb-NO" sz="1400" dirty="0"/>
              <a:t>6. korrespondanse som gir vesentlig tilleggsinformasjon i tilknytning til en bokført opplysning,  </a:t>
            </a:r>
          </a:p>
          <a:p>
            <a:r>
              <a:rPr lang="nb-NO" sz="1400" dirty="0"/>
              <a:t>7. utgående pakksedler eller tilsvarende dokumentasjon som foreligger på papir på leveringstidspunktet,  </a:t>
            </a:r>
          </a:p>
          <a:p>
            <a:r>
              <a:rPr lang="nb-NO" sz="1400" dirty="0"/>
              <a:t>8. prisoversikter som kreves utarbeidet ifølge lov eller forskrift. </a:t>
            </a:r>
            <a:endParaRPr lang="en-US" sz="14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Georgia" panose="02040502050405020303" pitchFamily="18" charset="0"/>
              </a:rPr>
              <a:t>Hva er ansett som regnskapsdokumentasjon (forts.)?</a:t>
            </a:r>
            <a:br>
              <a:rPr lang="nb-NO" dirty="0">
                <a:latin typeface="Georgia" panose="02040502050405020303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b-NO" sz="1400" dirty="0"/>
              <a:t>Bokføringsloven § </a:t>
            </a:r>
            <a:r>
              <a:rPr lang="nb-NO" sz="1400" dirty="0" smtClean="0"/>
              <a:t>5</a:t>
            </a:r>
            <a:endParaRPr lang="nb-NO" sz="1400" dirty="0"/>
          </a:p>
          <a:p>
            <a:r>
              <a:rPr lang="nb-NO" sz="1400" dirty="0"/>
              <a:t>1. bokføringsspesifikasjon,  </a:t>
            </a:r>
          </a:p>
          <a:p>
            <a:r>
              <a:rPr lang="nb-NO" sz="1400" dirty="0"/>
              <a:t>2. kontospesifikasjon,  </a:t>
            </a:r>
          </a:p>
          <a:p>
            <a:r>
              <a:rPr lang="nb-NO" sz="1400" dirty="0"/>
              <a:t>3. kundespesifikasjon,  </a:t>
            </a:r>
          </a:p>
          <a:p>
            <a:r>
              <a:rPr lang="nb-NO" sz="1400" dirty="0"/>
              <a:t>4. leverandørspesifikasjon,  </a:t>
            </a:r>
          </a:p>
          <a:p>
            <a:r>
              <a:rPr lang="nb-NO" sz="1400" dirty="0"/>
              <a:t>5. spesifikasjon av uttak til eiere, deltakere og egen virksomhet,  </a:t>
            </a:r>
          </a:p>
          <a:p>
            <a:r>
              <a:rPr lang="nb-NO" sz="1400" dirty="0"/>
              <a:t>6. spesifikasjon av salg til eiere og deltakere,  </a:t>
            </a:r>
          </a:p>
          <a:p>
            <a:r>
              <a:rPr lang="nb-NO" sz="1400" dirty="0"/>
              <a:t>7. spesifikasjon av salg og andre ytelser til ledende ansatte.  </a:t>
            </a:r>
            <a:r>
              <a:rPr lang="nb-NO" sz="1400" dirty="0" smtClean="0"/>
              <a:t/>
            </a:r>
            <a:br>
              <a:rPr lang="nb-NO" sz="1400" dirty="0" smtClean="0"/>
            </a:br>
            <a:endParaRPr lang="nb-NO" sz="1400" dirty="0"/>
          </a:p>
          <a:p>
            <a:r>
              <a:rPr lang="nb-NO" sz="1400" dirty="0"/>
              <a:t>For hver periode med pliktig regnskapsrapportering skal det i tillegg utarbeides: </a:t>
            </a:r>
          </a:p>
          <a:p>
            <a:r>
              <a:rPr lang="nb-NO" sz="1400" dirty="0"/>
              <a:t>1. spesifikasjon av merverdiavgift,  </a:t>
            </a:r>
          </a:p>
          <a:p>
            <a:r>
              <a:rPr lang="nb-NO" sz="1400" dirty="0"/>
              <a:t>2. spesifikasjon av lønnsoppgavepliktige ytelser. </a:t>
            </a:r>
          </a:p>
          <a:p>
            <a:endParaRPr lang="en-US" sz="1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94329"/>
      </p:ext>
    </p:extLst>
  </p:cSld>
  <p:clrMapOvr>
    <a:masterClrMapping/>
  </p:clrMapOvr>
</p:sld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DC6900"/>
      </a:hlink>
      <a:folHlink>
        <a:srgbClr val="DC690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wC Presentation.potx" id="{1854BCD7-D769-4B9C-982F-4A75CAE2B231}" vid="{2BA5215D-C19C-4361-B5BE-BA7F127B1B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PwC Presentation</Template>
  <TotalTime>5</TotalTime>
  <Words>183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Georgia</vt:lpstr>
      <vt:lpstr>PwC</vt:lpstr>
      <vt:lpstr>Hva er ansett som regnskapsdokumentasjon?  </vt:lpstr>
      <vt:lpstr>Hva er ansett som regnskapsdokumentasjon (forts.)? 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Regnskapsmateriale i utlandet</dc:title>
  <dc:creator>Rebecca Isabel Tørisen</dc:creator>
  <cp:lastModifiedBy>Rebecca Isabel Tørisen</cp:lastModifiedBy>
  <cp:revision>3</cp:revision>
  <dcterms:created xsi:type="dcterms:W3CDTF">2017-10-25T12:36:30Z</dcterms:created>
  <dcterms:modified xsi:type="dcterms:W3CDTF">2017-11-22T18:17:56Z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6</vt:lpwstr>
  </property>
</Properties>
</file>